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75" r:id="rId2"/>
    <p:sldMasterId id="2147483688" r:id="rId3"/>
    <p:sldMasterId id="2147483703" r:id="rId4"/>
    <p:sldMasterId id="2147483704" r:id="rId5"/>
    <p:sldMasterId id="2147483706" r:id="rId6"/>
    <p:sldMasterId id="2147483708" r:id="rId7"/>
    <p:sldMasterId id="2147483710" r:id="rId8"/>
    <p:sldMasterId id="2147483712" r:id="rId9"/>
  </p:sldMasterIdLst>
  <p:notesMasterIdLst>
    <p:notesMasterId r:id="rId16"/>
  </p:notesMasterIdLst>
  <p:handoutMasterIdLst>
    <p:handoutMasterId r:id="rId17"/>
  </p:handoutMasterIdLst>
  <p:sldIdLst>
    <p:sldId id="378" r:id="rId10"/>
    <p:sldId id="380" r:id="rId11"/>
    <p:sldId id="398" r:id="rId12"/>
    <p:sldId id="399" r:id="rId13"/>
    <p:sldId id="396" r:id="rId14"/>
    <p:sldId id="39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9">
          <p15:clr>
            <a:srgbClr val="A4A3A4"/>
          </p15:clr>
        </p15:guide>
        <p15:guide id="2" pos="3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E2F"/>
    <a:srgbClr val="003B49"/>
    <a:srgbClr val="005F83"/>
    <a:srgbClr val="0A0AA6"/>
    <a:srgbClr val="B2B4B2"/>
    <a:srgbClr val="330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65971" autoAdjust="0"/>
  </p:normalViewPr>
  <p:slideViewPr>
    <p:cSldViewPr snapToGrid="0" snapToObjects="1" showGuides="1">
      <p:cViewPr varScale="1">
        <p:scale>
          <a:sx n="88" d="100"/>
          <a:sy n="88" d="100"/>
        </p:scale>
        <p:origin x="682" y="62"/>
      </p:cViewPr>
      <p:guideLst>
        <p:guide orient="horz" pos="2109"/>
        <p:guide pos="344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8EE4D-8A6D-FE43-9221-048F51E281B9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20F39-116C-1340-B5D6-764DD69AD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78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AD45B-D55B-416C-938F-6E117D78AE10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66E6F-1E71-40F1-A2D2-2FDF91F1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56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66E6F-1E71-40F1-A2D2-2FDF91F15A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67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66E6F-1E71-40F1-A2D2-2FDF91F15A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95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046061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586334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10790" y="2996760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042959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510790" y="3042959"/>
            <a:ext cx="8021637" cy="34164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707003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61834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09E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395863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 smtClean="0">
                <a:solidFill>
                  <a:srgbClr val="33006F"/>
                </a:solidFill>
              </a:rPr>
              <a:t>19 October 2017</a:t>
            </a:r>
            <a:endParaRPr lang="en-US" dirty="0">
              <a:solidFill>
                <a:srgbClr val="3300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88192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 smtClean="0">
                <a:solidFill>
                  <a:srgbClr val="33006F"/>
                </a:solidFill>
              </a:rPr>
              <a:t>19 October 2017</a:t>
            </a:r>
            <a:endParaRPr lang="en-US" dirty="0">
              <a:solidFill>
                <a:srgbClr val="3300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98213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 smtClean="0">
                <a:solidFill>
                  <a:srgbClr val="33006F"/>
                </a:solidFill>
              </a:rPr>
              <a:t>19 October 2017</a:t>
            </a:r>
            <a:endParaRPr lang="en-US" dirty="0">
              <a:solidFill>
                <a:srgbClr val="3300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04166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 smtClean="0">
                <a:solidFill>
                  <a:srgbClr val="33006F"/>
                </a:solidFill>
              </a:rPr>
              <a:t>19 October 2017</a:t>
            </a:r>
            <a:endParaRPr lang="en-US" dirty="0">
              <a:solidFill>
                <a:srgbClr val="3300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80453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 smtClean="0">
                <a:solidFill>
                  <a:srgbClr val="33006F"/>
                </a:solidFill>
              </a:rPr>
              <a:t>19 October 2017</a:t>
            </a:r>
            <a:endParaRPr lang="en-US" dirty="0">
              <a:solidFill>
                <a:srgbClr val="3300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58142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10790" y="2390874"/>
            <a:ext cx="7377065" cy="2673790"/>
          </a:xfrm>
        </p:spPr>
        <p:txBody>
          <a:bodyPr/>
          <a:lstStyle/>
          <a:p>
            <a:pPr algn="just"/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Motion for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approval of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revised academic calendar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for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the 2020-2021 academic year. </a:t>
            </a:r>
            <a:endParaRPr lang="en-US" dirty="0" smtClean="0">
              <a:latin typeface="Orgon Slab Medium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Occasions Committee Report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841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10790" y="2885021"/>
            <a:ext cx="7377065" cy="267379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The Public Occasions Committee moves that the following revisions be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made to the 2020-2021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academic calendars.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Motion for Revision of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2020-2021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Academic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Calendar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6565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8868" y="1778714"/>
            <a:ext cx="858129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  <a:tab pos="3657600" algn="l"/>
              </a:tabLst>
            </a:pPr>
            <a:r>
              <a:rPr lang="en-US" sz="1400" b="1" u="sng" dirty="0">
                <a:solidFill>
                  <a:srgbClr val="509E2F"/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Fall Semester </a:t>
            </a:r>
            <a:r>
              <a:rPr lang="en-US" sz="1400" b="1" u="sng" dirty="0" smtClean="0">
                <a:solidFill>
                  <a:srgbClr val="509E2F"/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2020 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International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Student Orientation		August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11,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Tuesday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Freshman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Orientation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begins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		August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16,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Sunday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Transfer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Transitions		August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20, Thursday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New Graduate Student Orientation		August 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21, Friday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Open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Registration Ends		August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23,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Sunday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Fall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semester opens 8:00 a.m.		August 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24,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Monday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Classwork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begins 8:00 a.m.		August 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24,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Monday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Labor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Day Holiday		September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7, Monday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Career Fair 		September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22,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Tuesday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>
                <a:solidFill>
                  <a:srgbClr val="509E2F"/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Fall Break </a:t>
            </a:r>
            <a:r>
              <a:rPr lang="en-US" sz="1400" dirty="0" smtClean="0">
                <a:solidFill>
                  <a:srgbClr val="509E2F"/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begins </a:t>
            </a:r>
            <a:r>
              <a:rPr lang="en-US" sz="1400" dirty="0">
                <a:solidFill>
                  <a:srgbClr val="509E2F"/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8:00 a.m. 		October 1, Thursday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rgbClr val="509E2F"/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Fall </a:t>
            </a:r>
            <a:r>
              <a:rPr lang="en-US" sz="1400" dirty="0">
                <a:solidFill>
                  <a:srgbClr val="509E2F"/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Break </a:t>
            </a:r>
            <a:r>
              <a:rPr lang="en-US" sz="1400" dirty="0" smtClean="0">
                <a:solidFill>
                  <a:srgbClr val="509E2F"/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ends </a:t>
            </a:r>
            <a:r>
              <a:rPr lang="en-US" sz="1400" dirty="0">
                <a:solidFill>
                  <a:srgbClr val="509E2F"/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8:00 a.m.		October 5, </a:t>
            </a:r>
            <a:r>
              <a:rPr lang="en-US" sz="1400" dirty="0" smtClean="0">
                <a:solidFill>
                  <a:srgbClr val="509E2F"/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Monday</a:t>
            </a:r>
            <a:endParaRPr lang="en-US" sz="1400" dirty="0" smtClean="0">
              <a:solidFill>
                <a:srgbClr val="509E2F"/>
              </a:solidFill>
              <a:latin typeface="Orgon Slab Medium" panose="02000603000000020004" pitchFamily="50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Mid-Semester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		October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17,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Saturday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Thanksgiving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vacation begins 8:00 a.m.	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	November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22,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Sunday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Thanksgiving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vacation ends 8:00 a.m.		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November 30,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Monday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Last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Class Day		December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11,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Friday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Final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Examinations begin 7:30 a.m.		December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14,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Monday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Final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Examinations end 5:00 p.m.		December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18, Friday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Calibri" panose="020F0502020204030204" pitchFamily="34" charset="0"/>
              </a:rPr>
              <a:t>Commencement- 10 a.m.		December 19, Saturday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Calibri" panose="020F0502020204030204" pitchFamily="34" charset="0"/>
              </a:rPr>
              <a:t>	</a:t>
            </a:r>
            <a:r>
              <a:rPr lang="en-US" sz="12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Calibri" panose="020F0502020204030204" pitchFamily="34" charset="0"/>
              </a:rPr>
              <a:t>Graduate and Undergraduate Degrees in Designated </a:t>
            </a:r>
            <a:r>
              <a:rPr lang="en-US" sz="12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Calibri" panose="020F0502020204030204" pitchFamily="34" charset="0"/>
              </a:rPr>
              <a:t>Departments</a:t>
            </a:r>
            <a:endParaRPr lang="en-US" sz="1400" dirty="0" smtClean="0">
              <a:solidFill>
                <a:schemeClr val="accent4">
                  <a:lumMod val="10000"/>
                </a:schemeClr>
              </a:solidFill>
              <a:latin typeface="Orgon Slab Medium" panose="02000603000000020004" pitchFamily="50" charset="0"/>
              <a:ea typeface="Calibri" panose="020F0502020204030204" pitchFamily="34" charset="0"/>
            </a:endParaRP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Calibri" panose="020F0502020204030204" pitchFamily="34" charset="0"/>
              </a:rPr>
              <a:t>Commencement – 3:30 p.m.		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December 19, Saturday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Calibri" panose="020F0502020204030204" pitchFamily="34" charset="0"/>
              </a:rPr>
              <a:t>	</a:t>
            </a:r>
            <a:r>
              <a:rPr lang="en-US" sz="12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Calibri" panose="020F0502020204030204" pitchFamily="34" charset="0"/>
              </a:rPr>
              <a:t>Graduate </a:t>
            </a:r>
            <a:r>
              <a:rPr lang="en-US" sz="12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Calibri" panose="020F0502020204030204" pitchFamily="34" charset="0"/>
              </a:rPr>
              <a:t>and Undergraduate Degrees in Designated Departments</a:t>
            </a:r>
            <a:endParaRPr lang="en-US" sz="1200" dirty="0" smtClean="0">
              <a:solidFill>
                <a:schemeClr val="accent4">
                  <a:lumMod val="10000"/>
                </a:schemeClr>
              </a:solidFill>
              <a:latin typeface="Orgon Slab Medium" panose="02000603000000020004" pitchFamily="50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  <a:tab pos="3657600" algn="l"/>
              </a:tabLst>
            </a:pPr>
            <a:endParaRPr lang="en-US" sz="2000" dirty="0">
              <a:solidFill>
                <a:schemeClr val="accent4">
                  <a:lumMod val="10000"/>
                </a:schemeClr>
              </a:solidFill>
              <a:effectLst/>
              <a:latin typeface="Orgon Slab Medium" panose="02000603000000020004" pitchFamily="50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389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2708" y="1560997"/>
            <a:ext cx="858129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  <a:tab pos="3657600" algn="l"/>
              </a:tabLst>
            </a:pPr>
            <a:r>
              <a:rPr lang="en-US" sz="1400" b="1" u="sng" dirty="0" smtClean="0">
                <a:solidFill>
                  <a:srgbClr val="509E2F"/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Spring </a:t>
            </a:r>
            <a:r>
              <a:rPr lang="en-US" sz="1400" b="1" u="sng" dirty="0">
                <a:solidFill>
                  <a:srgbClr val="509E2F"/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Semester </a:t>
            </a:r>
            <a:r>
              <a:rPr lang="en-US" sz="1400" b="1" u="sng" dirty="0" smtClean="0">
                <a:solidFill>
                  <a:srgbClr val="509E2F"/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2021 (no change)</a:t>
            </a:r>
            <a:endParaRPr lang="en-US" sz="1400" b="1" u="sng" dirty="0" smtClean="0">
              <a:solidFill>
                <a:schemeClr val="accent4">
                  <a:lumMod val="10000"/>
                </a:schemeClr>
              </a:solidFill>
              <a:latin typeface="Orgon Slab" panose="02000503000000020004" pitchFamily="50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International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Student Orientation		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	January 12, Tuesday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New Graduate Student Orientation		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	January 15,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Friday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Open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Registration Ends		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	January 18,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Monday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Martin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Luther King, Jr. Recognition Holiday	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		January 18, Monday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Spring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semester opens 8:00 a.m.		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	January 19,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Tuesday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Classwork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begins 8:00 a.m.		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	January 19, Tuesday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Career Fair 		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	February 16,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Tuesday 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Spring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Recess begins 8:00 a.m.		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	March 11,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Thursday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Mid-Semester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		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	March 13,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Saturday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Spring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Recess ends 8:00 a.m.		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	March 15,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Monday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Spring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Break begins 8:00 a.m.		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	March 21,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Sunday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Spring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Break ends 8:00 a.m.		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	March 29,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Monday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Last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Class Day		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	May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7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Friday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Final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Examinations begin 7:30 a.m.		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	May 10,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Monday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Final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Examinations end 5:00 p.m.		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	May 14,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Friday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Spring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Semester closes 6:00 p.m.		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	May 14,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Friday</a:t>
            </a:r>
          </a:p>
          <a:p>
            <a:pPr lvl="0"/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</a:rPr>
              <a:t>Commencement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</a:rPr>
              <a:t>– 6:00 p.m.				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</a:rPr>
              <a:t>		May 14,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</a:rPr>
              <a:t>Friday</a:t>
            </a:r>
          </a:p>
          <a:p>
            <a:pPr lvl="0"/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</a:rPr>
              <a:t>	</a:t>
            </a:r>
            <a:r>
              <a:rPr lang="en-US" sz="12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</a:rPr>
              <a:t>Graduate and Undergraduate Degrees in Designated Departments</a:t>
            </a:r>
          </a:p>
          <a:p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</a:rPr>
              <a:t>Commencement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</a:rPr>
              <a:t>- 10am					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</a:rPr>
              <a:t>	May 15,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</a:rPr>
              <a:t>Saturday</a:t>
            </a:r>
          </a:p>
          <a:p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</a:rPr>
              <a:t>	</a:t>
            </a:r>
            <a:r>
              <a:rPr lang="en-US" sz="12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</a:rPr>
              <a:t>Graduate and Undergraduate Degrees in Designated Departments</a:t>
            </a:r>
          </a:p>
          <a:p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</a:rPr>
              <a:t>Commencement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</a:rPr>
              <a:t>- 3:30pm 				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</a:rPr>
              <a:t>		May 15,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</a:rPr>
              <a:t>Saturday</a:t>
            </a:r>
          </a:p>
          <a:p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</a:rPr>
              <a:t>	</a:t>
            </a:r>
            <a:r>
              <a:rPr lang="en-US" sz="12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</a:rPr>
              <a:t>Graduate and Undergraduate Degrees in Designated Departments</a:t>
            </a:r>
          </a:p>
        </p:txBody>
      </p:sp>
    </p:spTree>
    <p:extLst>
      <p:ext uri="{BB962C8B-B14F-4D97-AF65-F5344CB8AC3E}">
        <p14:creationId xmlns:p14="http://schemas.microsoft.com/office/powerpoint/2010/main" val="358562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0790" y="1738883"/>
            <a:ext cx="858129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  <a:tab pos="3657600" algn="l"/>
              </a:tabLst>
            </a:pPr>
            <a:r>
              <a:rPr lang="en-US" sz="1600" b="1" u="sng" dirty="0">
                <a:solidFill>
                  <a:srgbClr val="509E2F"/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Summer Session </a:t>
            </a:r>
            <a:r>
              <a:rPr lang="en-US" sz="1600" b="1" u="sng" dirty="0" smtClean="0">
                <a:solidFill>
                  <a:srgbClr val="509E2F"/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2021 (no change)</a:t>
            </a:r>
            <a:endParaRPr lang="en-US" sz="1600" b="1" u="sng" dirty="0" smtClean="0">
              <a:solidFill>
                <a:srgbClr val="509E2F"/>
              </a:solidFill>
              <a:latin typeface="Orgon Slab Medium" panose="02000603000000020004" pitchFamily="50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Open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Registration Ends		June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6,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Sunday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Summer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session opens 8:00 a.m.		June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7,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Monday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Classwork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begins 8:00 a.m.		June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7,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Monday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Independence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Day Holiday (observed)		July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2,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Friday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Final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Examinations begin 8:00 a.m.		July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29,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Thursday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Final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Examinations end 12:30 p.m.		July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30,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Friday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Summer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Sessions closes 12:30 p.m.		July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30, Friday</a:t>
            </a:r>
          </a:p>
          <a:p>
            <a:pPr>
              <a:tabLst>
                <a:tab pos="457200" algn="l"/>
                <a:tab pos="3657600" algn="l"/>
              </a:tabLst>
            </a:pPr>
            <a:endParaRPr lang="en-US" sz="1400" dirty="0">
              <a:solidFill>
                <a:schemeClr val="accent4">
                  <a:lumMod val="10000"/>
                </a:schemeClr>
              </a:solidFill>
              <a:latin typeface="Orgon Slab Medium" panose="02000603000000020004" pitchFamily="50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Schedule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shows the regular eight-week Summer Session.  </a:t>
            </a:r>
            <a:endParaRPr lang="en-US" sz="1400" dirty="0" smtClean="0">
              <a:solidFill>
                <a:schemeClr val="accent4">
                  <a:lumMod val="10000"/>
                </a:schemeClr>
              </a:solidFill>
              <a:latin typeface="Orgon Slab Medium" panose="02000603000000020004" pitchFamily="50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Other 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special four-week course sessions may be scheduled.</a:t>
            </a:r>
          </a:p>
          <a:p>
            <a:pPr>
              <a:tabLst>
                <a:tab pos="457200" algn="l"/>
                <a:tab pos="3657600" algn="l"/>
              </a:tabLst>
            </a:pPr>
            <a:endParaRPr lang="en-US" sz="1400" dirty="0">
              <a:solidFill>
                <a:schemeClr val="accent4">
                  <a:lumMod val="10000"/>
                </a:schemeClr>
              </a:solidFill>
              <a:latin typeface="Orgon Slab Medium" panose="02000603000000020004" pitchFamily="50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4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8010" y="1582208"/>
            <a:ext cx="872598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  <a:tab pos="3657600" algn="l"/>
              </a:tabLst>
            </a:pPr>
            <a:r>
              <a:rPr lang="en-US" sz="1600" b="1" u="sng" dirty="0">
                <a:solidFill>
                  <a:srgbClr val="509E2F"/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Class sessions (excluding final examinations</a:t>
            </a:r>
            <a:r>
              <a:rPr lang="en-US" sz="1600" b="1" u="sng" dirty="0" smtClean="0">
                <a:solidFill>
                  <a:srgbClr val="509E2F"/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)</a:t>
            </a: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	</a:t>
            </a:r>
          </a:p>
          <a:p>
            <a:pPr>
              <a:tabLst>
                <a:tab pos="457200" algn="l"/>
                <a:tab pos="3657600" algn="l"/>
              </a:tabLst>
            </a:pPr>
            <a:endParaRPr lang="en-US" sz="1600" dirty="0" smtClean="0">
              <a:solidFill>
                <a:schemeClr val="accent4">
                  <a:lumMod val="10000"/>
                </a:schemeClr>
              </a:solidFill>
              <a:latin typeface="Orgon Slab Medium" panose="02000603000000020004" pitchFamily="50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  <a:tab pos="3657600" algn="l"/>
              </a:tabLst>
            </a:pPr>
            <a:endParaRPr lang="en-US" sz="1600" dirty="0">
              <a:solidFill>
                <a:schemeClr val="accent4">
                  <a:lumMod val="10000"/>
                </a:schemeClr>
              </a:solidFill>
              <a:latin typeface="Orgon Slab Medium" panose="02000603000000020004" pitchFamily="50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  <a:tab pos="3657600" algn="l"/>
              </a:tabLst>
            </a:pPr>
            <a:endParaRPr lang="en-US" sz="1600" dirty="0" smtClean="0">
              <a:solidFill>
                <a:schemeClr val="accent4">
                  <a:lumMod val="10000"/>
                </a:schemeClr>
              </a:solidFill>
              <a:latin typeface="Orgon Slab Medium" panose="02000603000000020004" pitchFamily="50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  <a:tab pos="3657600" algn="l"/>
              </a:tabLst>
            </a:pPr>
            <a:endParaRPr lang="en-US" sz="1600" dirty="0">
              <a:solidFill>
                <a:schemeClr val="accent4">
                  <a:lumMod val="10000"/>
                </a:schemeClr>
              </a:solidFill>
              <a:latin typeface="Orgon Slab Medium" panose="02000603000000020004" pitchFamily="50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  <a:tab pos="3657600" algn="l"/>
              </a:tabLst>
            </a:pPr>
            <a:endParaRPr lang="en-US" sz="1600" dirty="0" smtClean="0">
              <a:solidFill>
                <a:schemeClr val="accent4">
                  <a:lumMod val="10000"/>
                </a:schemeClr>
              </a:solidFill>
              <a:latin typeface="Orgon Slab Medium" panose="02000603000000020004" pitchFamily="50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  <a:tab pos="3657600" algn="l"/>
              </a:tabLst>
            </a:pPr>
            <a:endParaRPr lang="en-US" sz="1600" dirty="0">
              <a:solidFill>
                <a:schemeClr val="accent4">
                  <a:lumMod val="10000"/>
                </a:schemeClr>
              </a:solidFill>
              <a:latin typeface="Orgon Slab Medium" panose="02000603000000020004" pitchFamily="50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  <a:tab pos="3657600" algn="l"/>
              </a:tabLst>
            </a:pPr>
            <a:endParaRPr lang="en-US" sz="1600" dirty="0">
              <a:solidFill>
                <a:schemeClr val="accent4">
                  <a:lumMod val="10000"/>
                </a:schemeClr>
              </a:solidFill>
              <a:latin typeface="Orgon Slab Medium" panose="02000603000000020004" pitchFamily="50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The 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faculty is reminded of the religious and other holidays that a substantial number of 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 students 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may wish to observe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  <a:ea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92145"/>
              </p:ext>
            </p:extLst>
          </p:nvPr>
        </p:nvGraphicFramePr>
        <p:xfrm>
          <a:off x="505102" y="2032726"/>
          <a:ext cx="7794167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8461">
                  <a:extLst>
                    <a:ext uri="{9D8B030D-6E8A-4147-A177-3AD203B41FA5}">
                      <a16:colId xmlns:a16="http://schemas.microsoft.com/office/drawing/2014/main" val="3904768633"/>
                    </a:ext>
                  </a:extLst>
                </a:gridCol>
                <a:gridCol w="965951">
                  <a:extLst>
                    <a:ext uri="{9D8B030D-6E8A-4147-A177-3AD203B41FA5}">
                      <a16:colId xmlns:a16="http://schemas.microsoft.com/office/drawing/2014/main" val="3795469654"/>
                    </a:ext>
                  </a:extLst>
                </a:gridCol>
                <a:gridCol w="965951">
                  <a:extLst>
                    <a:ext uri="{9D8B030D-6E8A-4147-A177-3AD203B41FA5}">
                      <a16:colId xmlns:a16="http://schemas.microsoft.com/office/drawing/2014/main" val="782601174"/>
                    </a:ext>
                  </a:extLst>
                </a:gridCol>
                <a:gridCol w="965951">
                  <a:extLst>
                    <a:ext uri="{9D8B030D-6E8A-4147-A177-3AD203B41FA5}">
                      <a16:colId xmlns:a16="http://schemas.microsoft.com/office/drawing/2014/main" val="3409855799"/>
                    </a:ext>
                  </a:extLst>
                </a:gridCol>
                <a:gridCol w="965951">
                  <a:extLst>
                    <a:ext uri="{9D8B030D-6E8A-4147-A177-3AD203B41FA5}">
                      <a16:colId xmlns:a16="http://schemas.microsoft.com/office/drawing/2014/main" val="2729172477"/>
                    </a:ext>
                  </a:extLst>
                </a:gridCol>
                <a:gridCol w="965951">
                  <a:extLst>
                    <a:ext uri="{9D8B030D-6E8A-4147-A177-3AD203B41FA5}">
                      <a16:colId xmlns:a16="http://schemas.microsoft.com/office/drawing/2014/main" val="3474790662"/>
                    </a:ext>
                  </a:extLst>
                </a:gridCol>
                <a:gridCol w="965951">
                  <a:extLst>
                    <a:ext uri="{9D8B030D-6E8A-4147-A177-3AD203B41FA5}">
                      <a16:colId xmlns:a16="http://schemas.microsoft.com/office/drawing/2014/main" val="1645774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Orgon Slab Medium" panose="02000603000000020004" pitchFamily="50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Orgon Slab Medium" panose="02000603000000020004" pitchFamily="50" charset="0"/>
                        </a:rPr>
                        <a:t>M</a:t>
                      </a:r>
                      <a:endParaRPr lang="en-US" sz="16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Orgon Slab Medium" panose="0200060300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Orgon Slab Medium" panose="02000603000000020004" pitchFamily="50" charset="0"/>
                        </a:rPr>
                        <a:t>T</a:t>
                      </a:r>
                      <a:endParaRPr lang="en-US" sz="16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Orgon Slab Medium" panose="0200060300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Orgon Slab Medium" panose="02000603000000020004" pitchFamily="50" charset="0"/>
                        </a:rPr>
                        <a:t>W</a:t>
                      </a:r>
                      <a:endParaRPr lang="en-US" sz="16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Orgon Slab Medium" panose="0200060300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Orgon Slab Medium" panose="02000603000000020004" pitchFamily="50" charset="0"/>
                        </a:rPr>
                        <a:t>TH</a:t>
                      </a:r>
                      <a:endParaRPr lang="en-US" sz="16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Orgon Slab Medium" panose="0200060300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Orgon Slab Medium" panose="02000603000000020004" pitchFamily="50" charset="0"/>
                        </a:rPr>
                        <a:t>F</a:t>
                      </a:r>
                      <a:endParaRPr lang="en-US" sz="16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Orgon Slab Medium" panose="0200060300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Orgon Slab Medium" panose="02000603000000020004" pitchFamily="50" charset="0"/>
                        </a:rPr>
                        <a:t>S</a:t>
                      </a:r>
                      <a:endParaRPr lang="en-US" sz="16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Orgon Slab Medium" panose="0200060300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6557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Orgon Slab Medium" panose="02000603000000020004" pitchFamily="50" charset="0"/>
                        </a:rPr>
                        <a:t>Fall Semester</a:t>
                      </a:r>
                      <a:endParaRPr lang="en-US" sz="16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Orgon Slab Medium" panose="02000603000000020004" pitchFamily="50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Orgon Slab Medium" panose="02000603000000020004" pitchFamily="50" charset="0"/>
                        </a:rPr>
                        <a:t>14</a:t>
                      </a:r>
                      <a:endParaRPr lang="en-US" sz="16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Orgon Slab Medium" panose="0200060300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Orgon Slab Medium" panose="02000603000000020004" pitchFamily="50" charset="0"/>
                        </a:rPr>
                        <a:t>15</a:t>
                      </a:r>
                      <a:endParaRPr lang="en-US" sz="16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Orgon Slab Medium" panose="0200060300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Orgon Slab Medium" panose="02000603000000020004" pitchFamily="50" charset="0"/>
                        </a:rPr>
                        <a:t>15</a:t>
                      </a:r>
                      <a:endParaRPr lang="en-US" sz="16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Orgon Slab Medium" panose="0200060300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Orgon Slab Medium" panose="02000603000000020004" pitchFamily="50" charset="0"/>
                        </a:rPr>
                        <a:t>14</a:t>
                      </a:r>
                      <a:endParaRPr lang="en-US" sz="16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Orgon Slab Medium" panose="0200060300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Orgon Slab Medium" panose="02000603000000020004" pitchFamily="50" charset="0"/>
                        </a:rPr>
                        <a:t>14</a:t>
                      </a:r>
                      <a:endParaRPr lang="en-US" sz="16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Orgon Slab Medium" panose="0200060300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Orgon Slab Medium" panose="02000603000000020004" pitchFamily="50" charset="0"/>
                        </a:rPr>
                        <a:t>14</a:t>
                      </a:r>
                      <a:endParaRPr lang="en-US" sz="16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Orgon Slab Medium" panose="0200060300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7056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Orgon Slab Medium" panose="02000603000000020004" pitchFamily="50" charset="0"/>
                        </a:rPr>
                        <a:t>Spring Semester</a:t>
                      </a:r>
                      <a:endParaRPr lang="en-US" sz="16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Orgon Slab Medium" panose="02000603000000020004" pitchFamily="50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Orgon Slab Medium" panose="02000603000000020004" pitchFamily="50" charset="0"/>
                        </a:rPr>
                        <a:t>14</a:t>
                      </a:r>
                      <a:endParaRPr lang="en-US" sz="16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Orgon Slab Medium" panose="0200060300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Orgon Slab Medium" panose="02000603000000020004" pitchFamily="50" charset="0"/>
                        </a:rPr>
                        <a:t>15</a:t>
                      </a:r>
                      <a:endParaRPr lang="en-US" sz="16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Orgon Slab Medium" panose="0200060300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Orgon Slab Medium" panose="02000603000000020004" pitchFamily="50" charset="0"/>
                        </a:rPr>
                        <a:t>15</a:t>
                      </a:r>
                      <a:endParaRPr lang="en-US" sz="16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Orgon Slab Medium" panose="0200060300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Orgon Slab Medium" panose="02000603000000020004" pitchFamily="50" charset="0"/>
                        </a:rPr>
                        <a:t>14</a:t>
                      </a:r>
                      <a:endParaRPr lang="en-US" sz="16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Orgon Slab Medium" panose="0200060300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Orgon Slab Medium" panose="02000603000000020004" pitchFamily="50" charset="0"/>
                        </a:rPr>
                        <a:t>14</a:t>
                      </a:r>
                      <a:endParaRPr lang="en-US" sz="16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Orgon Slab Medium" panose="0200060300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Orgon Slab Medium" panose="02000603000000020004" pitchFamily="50" charset="0"/>
                        </a:rPr>
                        <a:t>14</a:t>
                      </a:r>
                      <a:endParaRPr lang="en-US" sz="16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Orgon Slab Medium" panose="0200060300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2431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Orgon Slab Medium" panose="02000603000000020004" pitchFamily="50" charset="0"/>
                        </a:rPr>
                        <a:t>Summer Semester</a:t>
                      </a:r>
                      <a:endParaRPr lang="en-US" sz="16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Orgon Slab Medium" panose="02000603000000020004" pitchFamily="50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Orgon Slab Medium" panose="02000603000000020004" pitchFamily="50" charset="0"/>
                        </a:rPr>
                        <a:t>8</a:t>
                      </a:r>
                      <a:endParaRPr lang="en-US" sz="16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Orgon Slab Medium" panose="0200060300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Orgon Slab Medium" panose="02000603000000020004" pitchFamily="50" charset="0"/>
                        </a:rPr>
                        <a:t>8</a:t>
                      </a:r>
                      <a:endParaRPr lang="en-US" sz="16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Orgon Slab Medium" panose="0200060300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Orgon Slab Medium" panose="02000603000000020004" pitchFamily="50" charset="0"/>
                        </a:rPr>
                        <a:t>8</a:t>
                      </a:r>
                      <a:endParaRPr lang="en-US" sz="16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Orgon Slab Medium" panose="0200060300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Orgon Slab Medium" panose="02000603000000020004" pitchFamily="50" charset="0"/>
                        </a:rPr>
                        <a:t>7</a:t>
                      </a:r>
                      <a:endParaRPr lang="en-US" sz="16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Orgon Slab Medium" panose="0200060300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Orgon Slab Medium" panose="02000603000000020004" pitchFamily="50" charset="0"/>
                        </a:rPr>
                        <a:t>7</a:t>
                      </a:r>
                      <a:endParaRPr lang="en-US" sz="16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Orgon Slab Medium" panose="0200060300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Orgon Slab Medium" panose="02000603000000020004" pitchFamily="50" charset="0"/>
                        </a:rPr>
                        <a:t>7</a:t>
                      </a:r>
                      <a:endParaRPr lang="en-US" sz="16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Orgon Slab Medium" panose="0200060300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1354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3644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5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6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7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8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9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3859</TotalTime>
  <Words>106</Words>
  <Application>Microsoft Office PowerPoint</Application>
  <PresentationFormat>On-screen Show (4:3)</PresentationFormat>
  <Paragraphs>100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6</vt:i4>
      </vt:variant>
    </vt:vector>
  </HeadingPairs>
  <TitlesOfParts>
    <vt:vector size="24" baseType="lpstr">
      <vt:lpstr>Arial</vt:lpstr>
      <vt:lpstr>Calibri</vt:lpstr>
      <vt:lpstr>Encode Sans Normal Black</vt:lpstr>
      <vt:lpstr>Lucida Grande</vt:lpstr>
      <vt:lpstr>Orgon Slab</vt:lpstr>
      <vt:lpstr>Orgon Slab ExtraLight</vt:lpstr>
      <vt:lpstr>Orgon Slab Light</vt:lpstr>
      <vt:lpstr>Orgon Slab Medium</vt:lpstr>
      <vt:lpstr>Times New Roman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7_Custom Design</vt:lpstr>
      <vt:lpstr>8_Custom Design</vt:lpstr>
      <vt:lpstr>9_Custom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Sedighsarvestani, Sahra</cp:lastModifiedBy>
  <cp:revision>143</cp:revision>
  <dcterms:created xsi:type="dcterms:W3CDTF">2014-10-14T00:51:43Z</dcterms:created>
  <dcterms:modified xsi:type="dcterms:W3CDTF">2019-04-24T03:42:38Z</dcterms:modified>
</cp:coreProperties>
</file>